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3F663-0E72-42EE-B31D-80964D1C5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110349-A4E4-4A30-BD02-EC988D5D0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6B5274-02FE-45AE-94CB-B7B0B12D5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A03689-B4B7-4A24-BFF6-1ADC39634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7D0039-9644-4BFA-9840-4EC8F49E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58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2898F1-2C79-4847-80A5-E6D82516F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734E1CE-3E1C-4235-8432-9B0FFF5F9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1C38ED-4A9B-43F1-A203-634474172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E62168-B69C-4276-8B3C-D78F3D72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52D661-E25E-4237-8A19-2525EEF8C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985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55AFAB-BD5B-4729-8563-378A822EE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B09D17D-1D0E-48B2-AC67-CC93A1EEF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5EA273-6F03-45BC-BBAC-0F949A542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8BCFE6-2A1B-482E-A555-B8B2C68D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B2C726-8704-451E-8F96-281C91A5D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97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0233E5-588B-485A-9DB7-186414FB8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A04413-4B40-4757-8FDF-D8CE6CC1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B00E86-A1D3-4C7F-A3A4-83A7F1645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24B779-4B16-402B-A4BC-781A9ACD4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39ED48-96EC-4A16-9CD9-5CB5210A3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8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9F26D-8491-4E9D-B6D4-81708DA9F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1624C7-77EE-42D2-9F43-D62ABFE88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B8B554-8C16-4F0F-A425-DFB1EC99D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24F5E2-7691-4538-93B8-2DC46453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43BD01-A710-453D-84DA-A80F90079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158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6CF3B-D556-41B5-BC84-D9AC75106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663729-19BF-42CD-9461-2832F5CC48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4F33A9D-84FD-4603-A958-409D8CC16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C90FA98-3ACE-4EEA-8847-CCCE197D0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B0BB745-C67F-445B-93CA-A6F4745A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53B5C-1922-4CB3-BEBD-121C3EC2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174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90F755-781C-4AD7-9F50-C0EC8CFBD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A307D8-8262-47A9-88C4-0E8CA6361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B03CC82-751F-4746-A8A8-49FDABBD1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973F2B4-FDE4-4AC3-B0C3-A2B09D0FC6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D25639C-4877-4988-B5C9-AC94F9F442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91534F5-5419-4EB7-918D-AB71665AD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7B8A009-852D-40FD-8062-DE2DCA229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964C5AA-3B0D-4D18-92C5-3E0D7C94B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453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5B9FF-C672-455B-BE7D-EC83421A7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3FF40C3-DE2B-42FE-84D0-5D420E53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DDBD37-6A35-45F9-85C1-2879BFFE6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FC8B64D-E7A3-43DF-A2E3-FA5A384E7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99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1DEBF4D-94D8-4E41-A6C7-0701D2C61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296F0F8-5D48-4F62-8A0E-A7F04863B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0206A91-4380-4228-988F-C54DDC69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997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417E81-9BF8-4342-BC6A-DE837387E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68480F-5D67-4127-80ED-D2A02CB0D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1AEB212-9B5D-475E-B364-D1815FCC7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E9147A1-EAB5-4F03-B15F-A8833BEA4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70020E7-7BFB-4AAD-BEA4-89C3754F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7DBDFAF-92B9-4BA9-A234-F2531B27D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82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A3DE8-8E79-420C-9232-86C4FA91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DEAC8B2-84AD-4AD4-9EE2-49C106AF2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D75B012-D3C4-4F6A-94C8-6251CB6AC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900EFDC-CAE1-4138-AED8-6BC143242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132093B-5A7F-42C2-A456-E106AAC1C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DAB8DB-85A7-41FD-8738-39C140C14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24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A58BF57-3C5D-46CF-83A2-D0D50011E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A85F602-0A45-44C9-9B72-ABA146F6D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16368D-CD84-4C3E-8F6D-EE450DF169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D81ED-3B8E-4993-9739-C350E0210B41}" type="datetimeFigureOut">
              <a:rPr lang="pt-BR" smtClean="0"/>
              <a:t>09/04/2020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B13098-70C7-4C4A-87A2-75813A0D4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A55659-9DA7-4194-A2C6-D95CD13AC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48CA3-CDFB-4E07-AEB9-CDEAD0058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99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lanalto.gov.br/ccivil_03/_Ato2019-2022/2020/Mpv/mpv932.htm" TargetMode="External"/><Relationship Id="rId13" Type="http://schemas.openxmlformats.org/officeDocument/2006/relationships/hyperlink" Target="http://www.planalto.gov.br/ccivil_03/_Ato2019-2022/2020/Mpv/mpv944.htm" TargetMode="External"/><Relationship Id="rId3" Type="http://schemas.openxmlformats.org/officeDocument/2006/relationships/hyperlink" Target="http://www.in.gov.br/en/web/dou/-/portaria-n-150-de-7-de-abril-de-2020-251705942" TargetMode="External"/><Relationship Id="rId7" Type="http://schemas.openxmlformats.org/officeDocument/2006/relationships/hyperlink" Target="http://www.in.gov.br/en/web/dou/-/circular-n-897-de-24-de-marco-de-2020-250404127" TargetMode="External"/><Relationship Id="rId12" Type="http://schemas.openxmlformats.org/officeDocument/2006/relationships/hyperlink" Target="http://www.in.gov.br/en/web/dou/-/instrucao-normativa-n-1.932-de-3-de-abril-de-2020-25113820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n.gov.br/en/web/dou/-/circular-n-893-de-24-de-marco-de-2020-249616403" TargetMode="External"/><Relationship Id="rId11" Type="http://schemas.openxmlformats.org/officeDocument/2006/relationships/hyperlink" Target="http://www.in.gov.br/en/web/dou/-/resolucao-n-152-de-18-de-marco-de-2020-248649668" TargetMode="External"/><Relationship Id="rId5" Type="http://schemas.openxmlformats.org/officeDocument/2006/relationships/hyperlink" Target="http://www.planalto.gov.br/ccivil_03/_ato2019-2022/2020/Mpv/mpv927.htm" TargetMode="External"/><Relationship Id="rId10" Type="http://schemas.openxmlformats.org/officeDocument/2006/relationships/hyperlink" Target="http://www.in.gov.br/en/web/dou/-/resolucao-n-154-de-3-de-abril-de-2020-251138833" TargetMode="External"/><Relationship Id="rId4" Type="http://schemas.openxmlformats.org/officeDocument/2006/relationships/hyperlink" Target="http://www.planalto.gov.br/CCIVIL_03/Portaria/PRT/Portaria%20139-me.htm" TargetMode="External"/><Relationship Id="rId9" Type="http://schemas.openxmlformats.org/officeDocument/2006/relationships/hyperlink" Target="http://www.in.gov.br/en/web/dou/-/decreto-n-10.305-de-1-de-abril-de-2020-25085359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E3333374-A234-456C-B77F-2355E294B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5778" y="342651"/>
            <a:ext cx="2078037" cy="1079749"/>
          </a:xfrm>
          <a:prstGeom prst="rect">
            <a:avLst/>
          </a:prstGeom>
        </p:spPr>
      </p:pic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A25C582A-3F87-4450-93ED-EDEBC62B3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064337"/>
              </p:ext>
            </p:extLst>
          </p:nvPr>
        </p:nvGraphicFramePr>
        <p:xfrm>
          <a:off x="1567180" y="1965484"/>
          <a:ext cx="9057639" cy="3774914"/>
        </p:xfrm>
        <a:graphic>
          <a:graphicData uri="http://schemas.openxmlformats.org/drawingml/2006/table">
            <a:tbl>
              <a:tblPr/>
              <a:tblGrid>
                <a:gridCol w="2037640">
                  <a:extLst>
                    <a:ext uri="{9D8B030D-6E8A-4147-A177-3AD203B41FA5}">
                      <a16:colId xmlns:a16="http://schemas.microsoft.com/office/drawing/2014/main" val="3814159392"/>
                    </a:ext>
                  </a:extLst>
                </a:gridCol>
                <a:gridCol w="1183146">
                  <a:extLst>
                    <a:ext uri="{9D8B030D-6E8A-4147-A177-3AD203B41FA5}">
                      <a16:colId xmlns:a16="http://schemas.microsoft.com/office/drawing/2014/main" val="1144761010"/>
                    </a:ext>
                  </a:extLst>
                </a:gridCol>
                <a:gridCol w="3799213">
                  <a:extLst>
                    <a:ext uri="{9D8B030D-6E8A-4147-A177-3AD203B41FA5}">
                      <a16:colId xmlns:a16="http://schemas.microsoft.com/office/drawing/2014/main" val="2285979435"/>
                    </a:ext>
                  </a:extLst>
                </a:gridCol>
                <a:gridCol w="2037640">
                  <a:extLst>
                    <a:ext uri="{9D8B030D-6E8A-4147-A177-3AD203B41FA5}">
                      <a16:colId xmlns:a16="http://schemas.microsoft.com/office/drawing/2014/main" val="578686091"/>
                    </a:ext>
                  </a:extLst>
                </a:gridCol>
              </a:tblGrid>
              <a:tr h="2307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TRIBUTOS FEDERAIS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RESULTADOS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MELHORIAS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 LEGAL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369513"/>
                  </a:ext>
                </a:extLst>
              </a:tr>
              <a:tr h="223049">
                <a:tc rowSpan="2"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Folha / CPRB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Diferimento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Vencimentos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março e abril passaram para julho e setembro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Portaria ME nº 150 (7/4)</a:t>
                      </a:r>
                      <a:endParaRPr lang="pt-BR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595045"/>
                  </a:ext>
                </a:extLst>
              </a:tr>
              <a:tr h="2230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Portaria ME  nº 139 (3/4)</a:t>
                      </a:r>
                      <a:endParaRPr lang="pt-BR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882034"/>
                  </a:ext>
                </a:extLst>
              </a:tr>
              <a:tr h="223049">
                <a:tc rowSpan="3"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FGTS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Diferimento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Vencimentos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março, abril e maio serão </a:t>
                      </a:r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parcelados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 até seis meses, a partir de julho de 2020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MP nº 927 (22/3)</a:t>
                      </a:r>
                      <a:endParaRPr lang="pt-BR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649770"/>
                  </a:ext>
                </a:extLst>
              </a:tr>
              <a:tr h="2230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Circular CEF n° 893 (24/3)</a:t>
                      </a:r>
                      <a:endParaRPr lang="pt-BR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356899"/>
                  </a:ext>
                </a:extLst>
              </a:tr>
              <a:tr h="2230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Circular CEF nº 897 (24/3)</a:t>
                      </a:r>
                      <a:endParaRPr lang="pt-BR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988310"/>
                  </a:ext>
                </a:extLst>
              </a:tr>
              <a:tr h="22304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Isenção parcial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Alíquotas reduzidas pela metade até 30 de junho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MP nº 932 (31/3)</a:t>
                      </a:r>
                      <a:endParaRPr lang="pt-BR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095169"/>
                  </a:ext>
                </a:extLst>
              </a:tr>
              <a:tr h="446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IOF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Isenção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IOF zero nas operações financeiras entre 3 de abril e 30 de junho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Decreto nº 10.305 (1°/4)</a:t>
                      </a:r>
                      <a:endParaRPr lang="pt-BR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189274"/>
                  </a:ext>
                </a:extLst>
              </a:tr>
              <a:tr h="223049">
                <a:tc rowSpan="2"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Simples Nacional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Diferimento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Contribuições de março, abril e maio passaram para outubro, novembro e dezembro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Resolução CGSN nº 154 (3/4)</a:t>
                      </a:r>
                      <a:endParaRPr lang="pt-BR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403269"/>
                  </a:ext>
                </a:extLst>
              </a:tr>
              <a:tr h="4137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Resolução CGSN nº 152 (18/3)</a:t>
                      </a:r>
                      <a:endParaRPr lang="pt-BR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764287"/>
                  </a:ext>
                </a:extLst>
              </a:tr>
              <a:tr h="446098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PIS/Cofins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Diferimento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Escriturações dos meses de abril, maio e junho passaram para julho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2"/>
                        </a:rPr>
                        <a:t>IN RFB nº 1.932 (3/4)</a:t>
                      </a:r>
                      <a:endParaRPr lang="pt-BR" sz="12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680110"/>
                  </a:ext>
                </a:extLst>
              </a:tr>
              <a:tr h="676839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Financiamento de Salário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Financiamento</a:t>
                      </a: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Parcelamento </a:t>
                      </a:r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em </a:t>
                      </a:r>
                      <a:r>
                        <a:rPr lang="pt-BR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meses de 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até duas folhas salariais mensais, limitadas a </a:t>
                      </a: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dois </a:t>
                      </a:r>
                      <a:r>
                        <a:rPr lang="pt-BR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salários mínimos.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sng" strike="noStrike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3"/>
                        </a:rPr>
                        <a:t>MP nº</a:t>
                      </a:r>
                      <a:r>
                        <a:rPr lang="pt-BR" sz="1200" b="0" i="0" u="sng" strike="noStrike" baseline="0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3"/>
                        </a:rPr>
                        <a:t> 944 (3/4)</a:t>
                      </a:r>
                      <a:endParaRPr lang="pt-BR" sz="12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013040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80D8A074-197D-4D33-8267-93256261B98F}"/>
              </a:ext>
            </a:extLst>
          </p:cNvPr>
          <p:cNvSpPr txBox="1"/>
          <p:nvPr/>
        </p:nvSpPr>
        <p:spPr>
          <a:xfrm>
            <a:off x="1567180" y="810135"/>
            <a:ext cx="590071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Ação institucional – Crise COVID 19</a:t>
            </a:r>
          </a:p>
          <a:p>
            <a:endParaRPr lang="pt-BR" dirty="0"/>
          </a:p>
          <a:p>
            <a:r>
              <a:rPr lang="pt-BR" sz="2400" dirty="0"/>
              <a:t>Avanços nos tributos incidentes sobre o setor 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CFA1093-A6FA-4317-8482-5EF4AAE67A77}"/>
              </a:ext>
            </a:extLst>
          </p:cNvPr>
          <p:cNvSpPr txBox="1"/>
          <p:nvPr/>
        </p:nvSpPr>
        <p:spPr>
          <a:xfrm>
            <a:off x="8462917" y="5914150"/>
            <a:ext cx="2165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accent1"/>
                </a:solidFill>
              </a:rPr>
              <a:t>Resultados até 08/04</a:t>
            </a:r>
          </a:p>
        </p:txBody>
      </p:sp>
    </p:spTree>
    <p:extLst>
      <p:ext uri="{BB962C8B-B14F-4D97-AF65-F5344CB8AC3E}">
        <p14:creationId xmlns:p14="http://schemas.microsoft.com/office/powerpoint/2010/main" val="19932425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213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emerson almeida</dc:creator>
  <cp:lastModifiedBy>Rodolfo</cp:lastModifiedBy>
  <cp:revision>4</cp:revision>
  <dcterms:created xsi:type="dcterms:W3CDTF">2020-04-08T17:25:39Z</dcterms:created>
  <dcterms:modified xsi:type="dcterms:W3CDTF">2020-04-09T18:24:15Z</dcterms:modified>
</cp:coreProperties>
</file>